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11"/>
  </p:notesMasterIdLst>
  <p:handoutMasterIdLst>
    <p:handoutMasterId r:id="rId12"/>
  </p:handoutMasterIdLst>
  <p:sldIdLst>
    <p:sldId id="429" r:id="rId2"/>
    <p:sldId id="835" r:id="rId3"/>
    <p:sldId id="844" r:id="rId4"/>
    <p:sldId id="841" r:id="rId5"/>
    <p:sldId id="842" r:id="rId6"/>
    <p:sldId id="845" r:id="rId7"/>
    <p:sldId id="846" r:id="rId8"/>
    <p:sldId id="848" r:id="rId9"/>
    <p:sldId id="849" r:id="rId10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57" autoAdjust="0"/>
    <p:restoredTop sz="85844" autoAdjust="0"/>
  </p:normalViewPr>
  <p:slideViewPr>
    <p:cSldViewPr>
      <p:cViewPr varScale="1">
        <p:scale>
          <a:sx n="45" d="100"/>
          <a:sy n="45" d="100"/>
        </p:scale>
        <p:origin x="-8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163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179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2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56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3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613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4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715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5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983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6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92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7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85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8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04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9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423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igfuture.collegeboard.org/compare-colleg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Costs of College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Private and Public Schools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6" t="50000" r="56242" b="27359"/>
          <a:stretch/>
        </p:blipFill>
        <p:spPr bwMode="auto">
          <a:xfrm>
            <a:off x="1470697" y="2057401"/>
            <a:ext cx="6266489" cy="229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4800" dirty="0"/>
              <a:t>Costs of College 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600" i="1" dirty="0" smtClean="0">
                <a:solidFill>
                  <a:srgbClr val="000000"/>
                </a:solidFill>
              </a:rPr>
              <a:t>4-Year Private and Public Schools</a:t>
            </a:r>
            <a:endParaRPr lang="en-US" sz="3600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4-year private </a:t>
            </a:r>
            <a:r>
              <a:rPr lang="en-US" dirty="0">
                <a:ea typeface="ＭＳ Ｐゴシック" pitchFamily="34" charset="-128"/>
              </a:rPr>
              <a:t>colleges </a:t>
            </a:r>
            <a:r>
              <a:rPr lang="en-US" dirty="0" smtClean="0">
                <a:ea typeface="ＭＳ Ｐゴシック" pitchFamily="34" charset="-128"/>
              </a:rPr>
              <a:t>and universities tend to be more expensive than the public colleges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There is quite a bit of variance in costs between colleges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>
                <a:ea typeface="ＭＳ Ｐゴシック" pitchFamily="34" charset="-128"/>
              </a:rPr>
              <a:t>S</a:t>
            </a:r>
            <a:r>
              <a:rPr lang="en-US" dirty="0" smtClean="0">
                <a:ea typeface="ＭＳ Ｐゴシック" pitchFamily="34" charset="-128"/>
              </a:rPr>
              <a:t>tudents can sometimes get a good financial aid package and it may cost less than public colleges &amp; universities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3100" dirty="0" smtClean="0">
                <a:ea typeface="ＭＳ Ｐゴシック" pitchFamily="34" charset="-128"/>
              </a:rPr>
              <a:t>4 year public colleges and universities tend </a:t>
            </a:r>
            <a:r>
              <a:rPr lang="en-US" sz="3100" dirty="0">
                <a:ea typeface="ＭＳ Ｐゴシック" pitchFamily="34" charset="-128"/>
              </a:rPr>
              <a:t>to </a:t>
            </a:r>
            <a:r>
              <a:rPr lang="en-US" sz="3100" dirty="0" smtClean="0">
                <a:ea typeface="ＭＳ Ｐゴシック" pitchFamily="34" charset="-128"/>
              </a:rPr>
              <a:t>be of medium expense </a:t>
            </a:r>
            <a:endParaRPr lang="en-US" sz="3100" dirty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>
                <a:ea typeface="ＭＳ Ｐゴシック" pitchFamily="34" charset="-128"/>
              </a:rPr>
              <a:t>There </a:t>
            </a:r>
            <a:r>
              <a:rPr lang="en-US" dirty="0" smtClean="0">
                <a:ea typeface="ＭＳ Ｐゴシック" pitchFamily="34" charset="-128"/>
              </a:rPr>
              <a:t>is moderate variance between college costs </a:t>
            </a:r>
            <a:endParaRPr 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084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College Board Website 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600" i="1" dirty="0" smtClean="0">
                <a:solidFill>
                  <a:srgbClr val="000000"/>
                </a:solidFill>
              </a:rPr>
              <a:t>Compare Colleges Page</a:t>
            </a:r>
            <a:endParaRPr lang="en-US" sz="3600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  <a:hlinkClick r:id="rId3"/>
              </a:rPr>
              <a:t>bigfuture.collegeboard.org/compare-colleges</a:t>
            </a:r>
            <a:r>
              <a:rPr lang="en-US" dirty="0" smtClean="0">
                <a:ea typeface="ＭＳ Ｐゴシック" pitchFamily="34" charset="-128"/>
              </a:rPr>
              <a:t> </a:t>
            </a:r>
            <a:endParaRPr lang="en-US" dirty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Website address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Some factors to compare</a:t>
            </a:r>
            <a:endParaRPr lang="en-US" dirty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Location, type of college, campus life, admission standards, cost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3100" dirty="0" smtClean="0">
                <a:ea typeface="ＭＳ Ｐゴシック" pitchFamily="34" charset="-128"/>
              </a:rPr>
              <a:t>Today’s focus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Comparing private and public college costs</a:t>
            </a:r>
          </a:p>
        </p:txBody>
      </p:sp>
    </p:spTree>
    <p:extLst>
      <p:ext uri="{BB962C8B-B14F-4D97-AF65-F5344CB8AC3E}">
        <p14:creationId xmlns:p14="http://schemas.microsoft.com/office/powerpoint/2010/main" val="295864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Private Colleges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0" t="41510" r="29722" b="31367"/>
          <a:stretch/>
        </p:blipFill>
        <p:spPr bwMode="auto">
          <a:xfrm>
            <a:off x="0" y="1523999"/>
            <a:ext cx="9144000" cy="246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0" t="29245" r="29722" b="38679"/>
          <a:stretch/>
        </p:blipFill>
        <p:spPr bwMode="auto">
          <a:xfrm>
            <a:off x="0" y="4018773"/>
            <a:ext cx="9144000" cy="28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6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Public Universities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16744" r="29722" b="57312"/>
          <a:stretch/>
        </p:blipFill>
        <p:spPr bwMode="auto">
          <a:xfrm>
            <a:off x="-9698" y="1600199"/>
            <a:ext cx="9153698" cy="237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5" t="38586" r="29722" b="38914"/>
          <a:stretch/>
        </p:blipFill>
        <p:spPr bwMode="auto">
          <a:xfrm>
            <a:off x="0" y="3974980"/>
            <a:ext cx="9119062" cy="214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6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</a:rPr>
              <a:t>You </a:t>
            </a:r>
            <a:r>
              <a:rPr lang="en-US" sz="4800" dirty="0" smtClean="0"/>
              <a:t>Calculate Variance &amp; Average Cost </a:t>
            </a:r>
            <a:br>
              <a:rPr lang="en-US" sz="4800" dirty="0" smtClean="0"/>
            </a:br>
            <a:r>
              <a:rPr lang="en-US" sz="4000" i="1" dirty="0" smtClean="0"/>
              <a:t>Private Colleges 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 smtClean="0">
                <a:ea typeface="ＭＳ Ｐゴシック" pitchFamily="34" charset="-128"/>
              </a:rPr>
              <a:t>Macalester (most expensive) – Bethany Lutheran (least expensive)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$55,456 - $31,420 = </a:t>
            </a:r>
            <a:r>
              <a:rPr lang="en-US" b="1" dirty="0" smtClean="0">
                <a:ea typeface="ＭＳ Ｐゴシック" pitchFamily="34" charset="-128"/>
              </a:rPr>
              <a:t>?</a:t>
            </a:r>
            <a:endParaRPr lang="en-US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$55,456 - $31,420 = </a:t>
            </a:r>
            <a:r>
              <a:rPr lang="en-US" b="1" dirty="0" smtClean="0">
                <a:ea typeface="ＭＳ Ｐゴシック" pitchFamily="34" charset="-128"/>
              </a:rPr>
              <a:t>$24,036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 (Add 3 colleges costs and divide by 3)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</a:t>
            </a:r>
            <a:r>
              <a:rPr lang="en-US" dirty="0" smtClean="0">
                <a:ea typeface="ＭＳ Ｐゴシック" pitchFamily="34" charset="-128"/>
              </a:rPr>
              <a:t>55,456 + $31,420 + $39,974 = </a:t>
            </a:r>
            <a:r>
              <a:rPr lang="en-US" dirty="0">
                <a:ea typeface="ＭＳ Ｐゴシック" pitchFamily="34" charset="-128"/>
              </a:rPr>
              <a:t>?</a:t>
            </a:r>
            <a:endParaRPr lang="en-US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$55,456 + $31,420 + $39,974 = $</a:t>
            </a:r>
            <a:r>
              <a:rPr lang="en-US" dirty="0" smtClean="0">
                <a:ea typeface="ＭＳ Ｐゴシック" pitchFamily="34" charset="-128"/>
              </a:rPr>
              <a:t>126,850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$126,850/3 = </a:t>
            </a:r>
            <a:r>
              <a:rPr lang="en-US" b="1" dirty="0" smtClean="0">
                <a:ea typeface="ＭＳ Ｐゴシック" pitchFamily="34" charset="-128"/>
              </a:rPr>
              <a:t>? </a:t>
            </a:r>
            <a:endParaRPr lang="en-US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$126,850/3 = </a:t>
            </a:r>
            <a:r>
              <a:rPr lang="en-US" b="1" dirty="0" smtClean="0">
                <a:ea typeface="ＭＳ Ｐゴシック" pitchFamily="34" charset="-128"/>
              </a:rPr>
              <a:t>$42,283</a:t>
            </a:r>
            <a:endParaRPr lang="en-US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682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</a:rPr>
              <a:t>You </a:t>
            </a:r>
            <a:r>
              <a:rPr lang="en-US" sz="4800" dirty="0" smtClean="0"/>
              <a:t>Calculate Variance &amp; Average Cost</a:t>
            </a:r>
            <a:br>
              <a:rPr lang="en-US" sz="4800" dirty="0" smtClean="0"/>
            </a:br>
            <a:r>
              <a:rPr lang="en-US" sz="4000" i="1" dirty="0" smtClean="0"/>
              <a:t>Public Universities 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800100" lvl="2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Variance</a:t>
            </a: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$19,517 - $14,327 = </a:t>
            </a:r>
            <a:r>
              <a:rPr lang="en-US" sz="2800" b="1" dirty="0">
                <a:ea typeface="ＭＳ Ｐゴシック" pitchFamily="34" charset="-128"/>
              </a:rPr>
              <a:t>?</a:t>
            </a:r>
            <a:endParaRPr lang="en-US" sz="2800" b="1" dirty="0" smtClean="0">
              <a:ea typeface="ＭＳ Ｐゴシック" pitchFamily="34" charset="-128"/>
            </a:endParaRP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$19,517 </a:t>
            </a:r>
            <a:r>
              <a:rPr lang="en-US" sz="2800" dirty="0">
                <a:ea typeface="ＭＳ Ｐゴシック" pitchFamily="34" charset="-128"/>
              </a:rPr>
              <a:t>- $14,327 = </a:t>
            </a:r>
            <a:r>
              <a:rPr lang="en-US" sz="2800" b="1" dirty="0" smtClean="0">
                <a:ea typeface="ＭＳ Ｐゴシック" pitchFamily="34" charset="-128"/>
              </a:rPr>
              <a:t>$5,190</a:t>
            </a:r>
          </a:p>
          <a:p>
            <a:pPr marL="1204913" lvl="3" indent="0">
              <a:lnSpc>
                <a:spcPct val="90000"/>
              </a:lnSpc>
              <a:buNone/>
              <a:defRPr/>
            </a:pPr>
            <a:endParaRPr lang="en-US" sz="2800" b="1" dirty="0" smtClean="0">
              <a:ea typeface="ＭＳ Ｐゴシック" pitchFamily="34" charset="-128"/>
            </a:endParaRPr>
          </a:p>
          <a:p>
            <a:pPr marL="800100" lvl="2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Average Cost (Add 3 colleges costs and divide by 3)</a:t>
            </a: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$19,517 + $</a:t>
            </a:r>
            <a:r>
              <a:rPr lang="en-US" sz="2800" dirty="0">
                <a:ea typeface="ＭＳ Ｐゴシック" pitchFamily="34" charset="-128"/>
              </a:rPr>
              <a:t>14,327 </a:t>
            </a:r>
            <a:r>
              <a:rPr lang="en-US" sz="2800" dirty="0" smtClean="0">
                <a:ea typeface="ＭＳ Ｐゴシック" pitchFamily="34" charset="-128"/>
              </a:rPr>
              <a:t>+ $15,971 = ?</a:t>
            </a: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>
                <a:ea typeface="ＭＳ Ｐゴシック" pitchFamily="34" charset="-128"/>
              </a:rPr>
              <a:t>$</a:t>
            </a:r>
            <a:r>
              <a:rPr lang="en-US" sz="2800" dirty="0" smtClean="0">
                <a:ea typeface="ＭＳ Ｐゴシック" pitchFamily="34" charset="-128"/>
              </a:rPr>
              <a:t>19,517 </a:t>
            </a:r>
            <a:r>
              <a:rPr lang="en-US" sz="2800" dirty="0">
                <a:ea typeface="ＭＳ Ｐゴシック" pitchFamily="34" charset="-128"/>
              </a:rPr>
              <a:t>+ $14,327 + </a:t>
            </a:r>
            <a:r>
              <a:rPr lang="en-US" sz="2800" dirty="0" smtClean="0">
                <a:ea typeface="ＭＳ Ｐゴシック" pitchFamily="34" charset="-128"/>
              </a:rPr>
              <a:t>$</a:t>
            </a:r>
            <a:r>
              <a:rPr lang="en-US" sz="2800" dirty="0">
                <a:ea typeface="ＭＳ Ｐゴシック" pitchFamily="34" charset="-128"/>
              </a:rPr>
              <a:t>15,971 = </a:t>
            </a:r>
            <a:r>
              <a:rPr lang="en-US" sz="2800" dirty="0" smtClean="0">
                <a:ea typeface="ＭＳ Ｐゴシック" pitchFamily="34" charset="-128"/>
              </a:rPr>
              <a:t>$49,815</a:t>
            </a: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a typeface="ＭＳ Ｐゴシック" pitchFamily="34" charset="-128"/>
              </a:rPr>
              <a:t>$49,815 /3 = </a:t>
            </a:r>
            <a:r>
              <a:rPr lang="en-US" sz="2800" b="1" dirty="0">
                <a:ea typeface="ＭＳ Ｐゴシック" pitchFamily="34" charset="-128"/>
              </a:rPr>
              <a:t>?</a:t>
            </a:r>
            <a:endParaRPr lang="en-US" sz="2800" b="1" dirty="0" smtClean="0">
              <a:ea typeface="ＭＳ Ｐゴシック" pitchFamily="34" charset="-128"/>
            </a:endParaRPr>
          </a:p>
          <a:p>
            <a:pPr marL="1204913" lvl="3" indent="0">
              <a:lnSpc>
                <a:spcPct val="90000"/>
              </a:lnSpc>
              <a:buNone/>
              <a:defRPr/>
            </a:pPr>
            <a:r>
              <a:rPr lang="en-US" sz="2800" dirty="0">
                <a:ea typeface="ＭＳ Ｐゴシック" pitchFamily="34" charset="-128"/>
              </a:rPr>
              <a:t>$49,815 </a:t>
            </a:r>
            <a:r>
              <a:rPr lang="en-US" sz="2800" dirty="0" smtClean="0">
                <a:ea typeface="ＭＳ Ｐゴシック" pitchFamily="34" charset="-128"/>
              </a:rPr>
              <a:t>/3 = </a:t>
            </a:r>
            <a:r>
              <a:rPr lang="en-US" sz="2800" b="1" dirty="0" smtClean="0">
                <a:ea typeface="ＭＳ Ｐゴシック" pitchFamily="34" charset="-128"/>
              </a:rPr>
              <a:t>$16,605</a:t>
            </a:r>
            <a:endParaRPr lang="en-US" sz="28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3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Compare Variance &amp; Average</a:t>
            </a:r>
            <a:br>
              <a:rPr lang="en-US" sz="4800" dirty="0" smtClean="0"/>
            </a:br>
            <a:r>
              <a:rPr lang="en-US" sz="3600" i="1" dirty="0" smtClean="0"/>
              <a:t>Private Colleges &amp; Public Universities</a:t>
            </a:r>
            <a:endParaRPr lang="en-US" sz="4000" i="1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 smtClean="0">
                <a:ea typeface="ＭＳ Ｐゴシック" pitchFamily="34" charset="-128"/>
              </a:rPr>
              <a:t>Private Colleges: 							</a:t>
            </a:r>
            <a:r>
              <a:rPr lang="en-US" b="1" dirty="0">
                <a:ea typeface="ＭＳ Ｐゴシック" pitchFamily="34" charset="-128"/>
              </a:rPr>
              <a:t> $24,036</a:t>
            </a:r>
            <a:endParaRPr lang="en-US" b="1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Public Universities: 						</a:t>
            </a:r>
            <a:r>
              <a:rPr lang="en-US" b="1" dirty="0">
                <a:ea typeface="ＭＳ Ｐゴシック" pitchFamily="34" charset="-128"/>
              </a:rPr>
              <a:t> </a:t>
            </a:r>
            <a:r>
              <a:rPr lang="en-US" b="1" dirty="0" smtClean="0">
                <a:ea typeface="ＭＳ Ｐゴシック" pitchFamily="34" charset="-128"/>
              </a:rPr>
              <a:t>  $5,190</a:t>
            </a:r>
            <a:endParaRPr lang="en-US" b="1" dirty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>
                <a:ea typeface="ＭＳ Ｐゴシック" pitchFamily="34" charset="-128"/>
              </a:rPr>
              <a:t>Private Colleges: 							</a:t>
            </a:r>
            <a:r>
              <a:rPr lang="en-US" b="1" dirty="0">
                <a:ea typeface="ＭＳ Ｐゴシック" pitchFamily="34" charset="-128"/>
              </a:rPr>
              <a:t> </a:t>
            </a:r>
            <a:r>
              <a:rPr lang="en-US" b="1" dirty="0" smtClean="0">
                <a:ea typeface="ＭＳ Ｐゴシック" pitchFamily="34" charset="-128"/>
              </a:rPr>
              <a:t>$42,283</a:t>
            </a:r>
            <a:endParaRPr lang="en-US" b="1" dirty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Public Universities: 						</a:t>
            </a:r>
            <a:r>
              <a:rPr lang="en-US" b="1" dirty="0">
                <a:ea typeface="ＭＳ Ｐゴシック" pitchFamily="34" charset="-128"/>
              </a:rPr>
              <a:t> $16,605</a:t>
            </a:r>
          </a:p>
        </p:txBody>
      </p:sp>
    </p:spTree>
    <p:extLst>
      <p:ext uri="{BB962C8B-B14F-4D97-AF65-F5344CB8AC3E}">
        <p14:creationId xmlns:p14="http://schemas.microsoft.com/office/powerpoint/2010/main" val="3227328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Private vs. Public </a:t>
            </a:r>
            <a:endParaRPr lang="en-US" sz="4000" i="1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Cost </a:t>
            </a:r>
            <a:r>
              <a:rPr lang="en-US" dirty="0"/>
              <a:t>is just one factor to consider when </a:t>
            </a:r>
            <a:r>
              <a:rPr lang="en-US" dirty="0" smtClean="0"/>
              <a:t>deciding between a private and public college</a:t>
            </a:r>
          </a:p>
          <a:p>
            <a:pPr lvl="1"/>
            <a:r>
              <a:rPr lang="en-US" dirty="0" smtClean="0"/>
              <a:t>Other factors Include: Majors offered, </a:t>
            </a:r>
            <a:r>
              <a:rPr lang="en-US" dirty="0">
                <a:ea typeface="ＭＳ Ｐゴシック" pitchFamily="34" charset="-128"/>
              </a:rPr>
              <a:t>l</a:t>
            </a:r>
            <a:r>
              <a:rPr lang="en-US" dirty="0" smtClean="0">
                <a:ea typeface="ＭＳ Ｐゴシック" pitchFamily="34" charset="-128"/>
              </a:rPr>
              <a:t>ocation</a:t>
            </a:r>
            <a:r>
              <a:rPr lang="en-US" dirty="0">
                <a:ea typeface="ＭＳ Ｐゴシック" pitchFamily="34" charset="-128"/>
              </a:rPr>
              <a:t>, type of college, campus life, admission standards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i="1" dirty="0"/>
              <a:t>Reminder: Some students get good financial aid packages from private </a:t>
            </a:r>
            <a:r>
              <a:rPr lang="en-US" i="1" dirty="0" smtClean="0"/>
              <a:t>colleges – and </a:t>
            </a:r>
            <a:r>
              <a:rPr lang="en-US" i="1" smtClean="0"/>
              <a:t>public colleges </a:t>
            </a:r>
            <a:r>
              <a:rPr lang="en-US" i="1" dirty="0" smtClean="0"/>
              <a:t>– that affect what the student actually pays</a:t>
            </a:r>
            <a:endParaRPr lang="en-US" i="1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511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36670</TotalTime>
  <Words>340</Words>
  <Application>Microsoft Macintosh PowerPoint</Application>
  <PresentationFormat>On-screen Show (4:3)</PresentationFormat>
  <Paragraphs>60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Costs of College  Private and Public Schools</vt:lpstr>
      <vt:lpstr>Costs of College  4-Year Private and Public Schools</vt:lpstr>
      <vt:lpstr>College Board Website  Compare Colleges Page</vt:lpstr>
      <vt:lpstr>Private Colleges</vt:lpstr>
      <vt:lpstr>Public Universities</vt:lpstr>
      <vt:lpstr>You Calculate Variance &amp; Average Cost  Private Colleges </vt:lpstr>
      <vt:lpstr>You Calculate Variance &amp; Average Cost Public Universities </vt:lpstr>
      <vt:lpstr>Compare Variance &amp; Average Private Colleges &amp; Public Universities</vt:lpstr>
      <vt:lpstr>Private vs. Public 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705</cp:revision>
  <cp:lastPrinted>2008-07-28T22:46:31Z</cp:lastPrinted>
  <dcterms:created xsi:type="dcterms:W3CDTF">2011-05-09T17:39:49Z</dcterms:created>
  <dcterms:modified xsi:type="dcterms:W3CDTF">2013-09-11T19:01:26Z</dcterms:modified>
</cp:coreProperties>
</file>